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303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69" r:id="rId32"/>
    <p:sldId id="268" r:id="rId33"/>
    <p:sldId id="269" r:id="rId34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36"/>
      <p:bold r:id="rId37"/>
      <p:italic r:id="rId38"/>
      <p:boldItalic r:id="rId39"/>
    </p:embeddedFont>
    <p:embeddedFont>
      <p:font typeface="Proxima Nova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08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5B3BF0F-DF12-F036-9F12-7A887852A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65CF769-503B-3FDA-0659-90F4295010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A88A504A-2F8C-63D5-82E7-12863FA62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47102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34A717F-7B3E-D7F3-55E7-E0849DB32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A1AC2800-9D46-1873-E8C4-72B124D6C7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D73EFBB-2B12-C741-4D7C-6E89100DCF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163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B4218E5-C23B-71CC-3D8B-BCD08F21A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4401079-8BDA-B323-7A4A-0BA2D58AC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3B4F6674-43EF-8F48-D508-BDE6CD3C7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6592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7F08C70-DAEE-C5BD-12B9-4D7321A64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9B8A3F4-8E35-A992-730C-B17FC39A3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B355578-D308-0177-E7D0-D7B535868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6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3D6DA1C-B265-76E0-004A-5C45E3B4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FE1D8C28-537A-30B6-F420-E9DC8960B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A4E1AA6-3F29-74CA-887F-36EFC0B307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044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58C2D065-5EDA-9E6F-2513-B5EB63A4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405634C-0002-48D4-A9AA-67CAFBFCD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660E118-4F34-D3BB-7192-86F1E883B0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2920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C18B4BCA-3E9A-382C-6E12-960951511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61AC1A4-FC0D-BC96-2034-2E443C563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D883EAC-D692-69BD-3A1A-B7AD570FE9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9978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3C70AB2-5FC5-9444-0B0A-BDBA5D29C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9AB3841E-DE88-847E-E1AC-F66B2FCA7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9C5D048-EF8B-AAF0-4D0F-994E9C4301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6003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ED018486-A498-EC30-1365-2DE52F6BA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F80A91C-BEB9-D62B-D358-B012B4C22C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D6E44A7-12A8-8E80-7E0A-A6BBAD41E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6422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81BDA2FF-CBE1-F16C-77C8-AE4642CD7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318E454D-037E-BCF1-948D-0A98FDCD4B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BA4E1E0-0DA6-4D76-2E3F-D4AD139626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9585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userguide/" TargetMode="External"/><Relationship Id="rId2" Type="http://schemas.openxmlformats.org/officeDocument/2006/relationships/hyperlink" Target="https://aws.amazon.com/s3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ws.amazon.com/architecture/security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Mar, 2024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38147" y="1672937"/>
            <a:ext cx="6215745" cy="104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EB Garamond SemiBold"/>
              <a:buNone/>
            </a:pPr>
            <a:endParaRPr sz="3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6F7AFB-8969-9E08-2F85-7BEFAF0C75C3}"/>
              </a:ext>
            </a:extLst>
          </p:cNvPr>
          <p:cNvSpPr txBox="1"/>
          <p:nvPr/>
        </p:nvSpPr>
        <p:spPr>
          <a:xfrm>
            <a:off x="249827" y="2714375"/>
            <a:ext cx="6229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 dirty="0">
                <a:solidFill>
                  <a:schemeClr val="bg1"/>
                </a:solidFill>
                <a:effectLst/>
                <a:latin typeface="Avenir"/>
              </a:rPr>
              <a:t>Stored Procedures and AWS S3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A13F7-9D02-E2C9-B534-5EC90DFA6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47BBE2D4-6B28-FD91-4AB9-CA488BEB4CE9}"/>
              </a:ext>
            </a:extLst>
          </p:cNvPr>
          <p:cNvSpPr txBox="1"/>
          <p:nvPr/>
        </p:nvSpPr>
        <p:spPr>
          <a:xfrm>
            <a:off x="481913" y="2422819"/>
            <a:ext cx="8180173" cy="29786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000" b="1" spc="-125" dirty="0">
                <a:latin typeface="Avenir"/>
              </a:rPr>
              <a:t>Introduction to Amazon S3</a:t>
            </a:r>
          </a:p>
        </p:txBody>
      </p:sp>
      <p:sp>
        <p:nvSpPr>
          <p:cNvPr id="7" name="Google Shape;304;p27">
            <a:extLst>
              <a:ext uri="{FF2B5EF4-FFF2-40B4-BE49-F238E27FC236}">
                <a16:creationId xmlns:a16="http://schemas.microsoft.com/office/drawing/2014/main" id="{1A4A1717-D8B1-04C6-BA6E-FEDEDD339DB2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10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9593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4CB39-1146-F7DC-DB8C-15A9840E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2F22C9-8397-593F-8F1D-5481797A46CA}"/>
              </a:ext>
            </a:extLst>
          </p:cNvPr>
          <p:cNvSpPr txBox="1"/>
          <p:nvPr/>
        </p:nvSpPr>
        <p:spPr>
          <a:xfrm>
            <a:off x="775606" y="1372748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Definition: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Simple Storage Service (S3) is a scalable, object storage service.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Key Features: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Unlimited storage.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High durability (99.999999999%).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Flexible access control.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Use Cases: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archiving.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Hosting static websites.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3DF4E0-7571-38D0-F0CB-FE4925B73D82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What is AWS S3?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CCE8FBF4-988D-CA53-E1BE-C1AAFFF606A7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11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51218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56DA4-9E85-5A98-9183-002B8553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AC10AB-CEF8-BBAA-6304-CD219BB49860}"/>
              </a:ext>
            </a:extLst>
          </p:cNvPr>
          <p:cNvSpPr txBox="1"/>
          <p:nvPr/>
        </p:nvSpPr>
        <p:spPr>
          <a:xfrm>
            <a:off x="775606" y="1372748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Steps: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Open the S3 Management Console.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Click “Create Bucket.”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Configure bucket name and region.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Set permissions and properties.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0853-C82C-7208-FEFA-6D442240FEE9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Creating and Managing AWS S3 Buckets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46C70670-04EA-7185-C6D3-61E813B9F6BB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12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55405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46B9-925A-AA81-1B1A-949CF0904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C4966143-8625-F88D-6E75-4E0614088A65}"/>
              </a:ext>
            </a:extLst>
          </p:cNvPr>
          <p:cNvSpPr txBox="1"/>
          <p:nvPr/>
        </p:nvSpPr>
        <p:spPr>
          <a:xfrm>
            <a:off x="481913" y="2422819"/>
            <a:ext cx="8180173" cy="29786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000" b="1" spc="-125" dirty="0">
                <a:latin typeface="Avenir"/>
              </a:rPr>
              <a:t>Demo</a:t>
            </a:r>
          </a:p>
        </p:txBody>
      </p:sp>
      <p:sp>
        <p:nvSpPr>
          <p:cNvPr id="7" name="Google Shape;304;p27">
            <a:extLst>
              <a:ext uri="{FF2B5EF4-FFF2-40B4-BE49-F238E27FC236}">
                <a16:creationId xmlns:a16="http://schemas.microsoft.com/office/drawing/2014/main" id="{A5BC396D-22B6-00F2-4645-96D3E50FC813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13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37094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F1B1D-AB9A-AE64-B4E6-E62DC5C9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2C4C08C-EA1D-9FC8-A204-8E0049F1D146}"/>
              </a:ext>
            </a:extLst>
          </p:cNvPr>
          <p:cNvSpPr txBox="1"/>
          <p:nvPr/>
        </p:nvSpPr>
        <p:spPr>
          <a:xfrm>
            <a:off x="775606" y="1372748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Bucket Management Options: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Renaming buckets is not supported.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Enable or disable bucket-level settings like logging and versioning.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bucket policies for fine-grained access.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Best Practices: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meaningful naming conventions.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Tag buckets for easy organization.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FFE5E-29E8-B6AB-0BEE-E77473740733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Managing S3 Buckets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74DF2A72-6DD5-23FB-F878-6652FF9F5AF5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14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50812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2055B-8D6A-E266-522E-901DB7BFC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191BA8-90D8-AC04-2CC6-567CF235027E}"/>
              </a:ext>
            </a:extLst>
          </p:cNvPr>
          <p:cNvSpPr txBox="1"/>
          <p:nvPr/>
        </p:nvSpPr>
        <p:spPr>
          <a:xfrm>
            <a:off x="775606" y="1372748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What is Versioning?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Tracks multiple versions of an object within a bucket.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Benefits: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Protects against accidental overwrites or deletions.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Enables data recovery.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Enabling Versioning: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Enable via bucket settings.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lifecycle rules to manage older versions.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842838-E9A0-D374-609A-C4AB4FF78985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Versioning in S3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5A1EE94A-BD30-1957-2CBD-9E61B8C09F2A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15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326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A1FD-129D-C10A-D74A-4E8C707BA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4434FD-B751-F3FF-06D4-E61B9335AC9B}"/>
              </a:ext>
            </a:extLst>
          </p:cNvPr>
          <p:cNvSpPr txBox="1"/>
          <p:nvPr/>
        </p:nvSpPr>
        <p:spPr>
          <a:xfrm>
            <a:off x="775606" y="1372748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Definition: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Automatically manages object lifecycle based on rules.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Common Rules: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Transition objects to cheaper storage tiers (e.g., S3 Glacier).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Expire objects after a defined period.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Setup:</a:t>
            </a:r>
          </a:p>
          <a:p>
            <a:pPr marL="5143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Define lifecycle policy in bucket settings.</a:t>
            </a:r>
          </a:p>
          <a:p>
            <a:pPr marL="51435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Test policies on test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ACCE8-DAE6-79A9-1AD1-250F0D973CD5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Lifecycle Management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370E7DB7-53C5-C284-01D2-A7078A1B9818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16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2075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411C-7292-BA76-6417-6E08EAA71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75ACCC-C669-F1C9-A0B0-81CBF3112509}"/>
              </a:ext>
            </a:extLst>
          </p:cNvPr>
          <p:cNvSpPr txBox="1"/>
          <p:nvPr/>
        </p:nvSpPr>
        <p:spPr>
          <a:xfrm>
            <a:off x="775606" y="1372748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Key Security Features: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Bucket Policies: JSON-based rules for bucket-level permissions.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Access Control Lists (ACLs): Object-level permissions.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Default Encryption: Encrypt data at rest.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Best Practices: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AWS Identity and Access Management (IAM) roles.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Block public access unless necessary.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Enable logging for monitoring.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C0A3A-C34D-BDA5-55E6-ABE251B72F7B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Securing Your S3 Bucket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AC2F4B37-FBB1-8AFC-9E16-CB64D429F121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17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77613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EC46-B492-76C4-E45C-B5705AA0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D025F2-4B48-074F-EBB9-226AF92E2993}"/>
              </a:ext>
            </a:extLst>
          </p:cNvPr>
          <p:cNvSpPr txBox="1"/>
          <p:nvPr/>
        </p:nvSpPr>
        <p:spPr>
          <a:xfrm>
            <a:off x="775606" y="1372748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IAM Integration: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IAM roles to control access.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Bucket Policies: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Granting public read access for static website hosting.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Restricting access by IP address.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FE14B7-0E31-FF6E-719C-25841FBC2D36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Access Management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F3F395BA-6BC0-BB0E-8B04-3F1DDC614DCE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18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7626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A76F9-7921-A60A-63D0-FD1F82147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CE83AB-5D84-B077-DCBF-5EE918708CC1}"/>
              </a:ext>
            </a:extLst>
          </p:cNvPr>
          <p:cNvSpPr txBox="1"/>
          <p:nvPr/>
        </p:nvSpPr>
        <p:spPr>
          <a:xfrm>
            <a:off x="775606" y="1372748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Compute Services: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EC2: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Store application data.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Lambda: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Trigger events based on object uploads.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Analytics Services: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Athena: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Query data directly in S3.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Glue: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Perform ETL operations.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Database Services: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RDS: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Use S3 for database backups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EAD463-DFE6-BD83-A692-91C027E54B07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Integration with Other AWS Services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FE67D393-7331-51AC-7759-EF766D6973BF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19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9743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7" y="3752448"/>
            <a:ext cx="3000962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Amazon S3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C65C4-B56F-CD92-AE6D-5785F259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8DA6A4-125F-B9EB-EE5C-ED0422294D07}"/>
              </a:ext>
            </a:extLst>
          </p:cNvPr>
          <p:cNvSpPr txBox="1"/>
          <p:nvPr/>
        </p:nvSpPr>
        <p:spPr>
          <a:xfrm>
            <a:off x="775606" y="1372748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Data Lake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Store and analyze large datasets with S3 and AWS analytics tools.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Backup and Disaster Recovery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S3 Cross-Region Replication for redundancy.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Event-Driven Architecture</a:t>
            </a:r>
          </a:p>
          <a:p>
            <a:pPr marL="574675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Trigger AWS Lambda functions on S3 events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3D76B-1CC7-049D-E674-FB498D9F31A9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Practical Use Cases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7B7AFD71-38D2-FD6D-3C5D-3C317D877864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20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42099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46408AB-65CE-4C60-8768-CEA0833D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608FA8D4-E598-E900-3780-488BF3410A68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75D0BCC-C6F2-C859-0C9C-09395F43012A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S3 storage classes is designed for long-term archival data with the lowest cost?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Standard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Intelligent-Tiering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Glacier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One Zone-IA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40440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F9D01B9-2111-E592-472F-6B11CBA2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E1E70E5-4D9C-BBD5-C3D7-F30949A44BB1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7142970-2C71-22C7-7AE0-1C51AD70F265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S3 storage classes is designed for long-term archival data with the lowest cost?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Standard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Intelligent-Tiering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S3 Glacier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One Zone-IA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731213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43ECD46-8E86-F179-1618-25C688001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1ED5025-991E-4B84-6709-F787D0017242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0DF599B-1A8F-DEF1-25AF-35B5784D5A8B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allows you to transfer large amounts of data to Amazon S3 using physical storage devices?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Snowball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Direct Connect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DataSync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Kinesis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887781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CCB73C44-76D0-3752-EAF7-E96FB933F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A11E0FB2-2355-F4A0-1194-4ABE5EBA9CC8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F579D03-A123-4A2D-5179-AA243DFEC1B6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allows you to transfer large amounts of data to Amazon S3 using physical storage devices?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AWS Snowball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Direct Connect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DataSync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Kinesis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138754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11748DD-3A16-DB16-1C14-F262F9D7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4CC946E-9A88-1BEF-7D02-F9ED7D820C18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C03226B-51CC-9B1A-37D9-51C4C7F89DDD}"/>
              </a:ext>
            </a:extLst>
          </p:cNvPr>
          <p:cNvSpPr txBox="1"/>
          <p:nvPr/>
        </p:nvSpPr>
        <p:spPr>
          <a:xfrm>
            <a:off x="4403559" y="904036"/>
            <a:ext cx="396462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can you control access to your S3 buckets and objects?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IAM policies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Bucket policies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Access Control Lists (ACLs)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 of the above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49850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D84E446-980B-2554-B3B2-33B72A03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0395718-EC01-5D59-C85D-F9342A696B40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DABF469-03D1-40F1-7426-885BF04648D9}"/>
              </a:ext>
            </a:extLst>
          </p:cNvPr>
          <p:cNvSpPr txBox="1"/>
          <p:nvPr/>
        </p:nvSpPr>
        <p:spPr>
          <a:xfrm>
            <a:off x="4403559" y="904036"/>
            <a:ext cx="396462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can you control access to your S3 buckets and objects?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IAM policies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Bucket policies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Access Control Lists (ACLs)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All of the above</a:t>
            </a:r>
          </a:p>
        </p:txBody>
      </p:sp>
    </p:spTree>
    <p:extLst>
      <p:ext uri="{BB962C8B-B14F-4D97-AF65-F5344CB8AC3E}">
        <p14:creationId xmlns:p14="http://schemas.microsoft.com/office/powerpoint/2010/main" val="2037012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D0143272-D9C3-1F17-F7BE-557EDD35D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62B71FA-E7A3-AECE-11E6-41703A9EE2D4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203A3674-0BE9-ABED-BC16-EEE80A30DF5B}"/>
              </a:ext>
            </a:extLst>
          </p:cNvPr>
          <p:cNvSpPr txBox="1"/>
          <p:nvPr/>
        </p:nvSpPr>
        <p:spPr>
          <a:xfrm>
            <a:off x="4403559" y="904036"/>
            <a:ext cx="3964620" cy="26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not a valid S3 storage class?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Standard-IA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S3 Archive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One Zone-IA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Intelligent-Tiering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36518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90D2EFCF-3C56-CAD9-30E2-D327FDEA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BD85EF2-4610-09FA-C73D-D34880041E93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BD832E0-FD15-AAFA-0CD6-018D87489378}"/>
              </a:ext>
            </a:extLst>
          </p:cNvPr>
          <p:cNvSpPr txBox="1"/>
          <p:nvPr/>
        </p:nvSpPr>
        <p:spPr>
          <a:xfrm>
            <a:off x="4403559" y="904036"/>
            <a:ext cx="3964620" cy="269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not a valid S3 storage class?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Standard-IA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S3 Archive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One Zone-IA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S3 Intelligent-Tiering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543088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62F2611-DF59-48DC-78B7-BE869C01F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D6737C1-D683-8864-9988-8DA85EBBF120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3957B3D-40CF-F98E-6FE5-F940D9A25F24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the best practice to reduce S3 storage costs for infrequently accessed data?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Standard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Glacier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Intelligent-Tiering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One Zone-IA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98554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920725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115223" y="3238743"/>
            <a:ext cx="6171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131698" y="3707400"/>
            <a:ext cx="42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089321" y="2771842"/>
            <a:ext cx="617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11;p27">
            <a:extLst>
              <a:ext uri="{FF2B5EF4-FFF2-40B4-BE49-F238E27FC236}">
                <a16:creationId xmlns:a16="http://schemas.microsoft.com/office/drawing/2014/main" id="{075282C5-39C6-5230-D576-9C0109922276}"/>
              </a:ext>
            </a:extLst>
          </p:cNvPr>
          <p:cNvSpPr txBox="1"/>
          <p:nvPr/>
        </p:nvSpPr>
        <p:spPr>
          <a:xfrm>
            <a:off x="840269" y="1626923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2;p27">
            <a:extLst>
              <a:ext uri="{FF2B5EF4-FFF2-40B4-BE49-F238E27FC236}">
                <a16:creationId xmlns:a16="http://schemas.microsoft.com/office/drawing/2014/main" id="{B51E9CDF-1AEE-CB5D-064F-4B166D6AD3D0}"/>
              </a:ext>
            </a:extLst>
          </p:cNvPr>
          <p:cNvSpPr txBox="1"/>
          <p:nvPr/>
        </p:nvSpPr>
        <p:spPr>
          <a:xfrm>
            <a:off x="866821" y="205851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3;p27">
            <a:extLst>
              <a:ext uri="{FF2B5EF4-FFF2-40B4-BE49-F238E27FC236}">
                <a16:creationId xmlns:a16="http://schemas.microsoft.com/office/drawing/2014/main" id="{74A04236-5C1E-218E-44DB-98E477B2A125}"/>
              </a:ext>
            </a:extLst>
          </p:cNvPr>
          <p:cNvSpPr txBox="1"/>
          <p:nvPr/>
        </p:nvSpPr>
        <p:spPr>
          <a:xfrm>
            <a:off x="866821" y="252487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14;p27">
            <a:extLst>
              <a:ext uri="{FF2B5EF4-FFF2-40B4-BE49-F238E27FC236}">
                <a16:creationId xmlns:a16="http://schemas.microsoft.com/office/drawing/2014/main" id="{6EF4BC73-A687-D581-A447-F1BBC190AC45}"/>
              </a:ext>
            </a:extLst>
          </p:cNvPr>
          <p:cNvSpPr txBox="1"/>
          <p:nvPr/>
        </p:nvSpPr>
        <p:spPr>
          <a:xfrm>
            <a:off x="904922" y="2979251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11;p27">
            <a:extLst>
              <a:ext uri="{FF2B5EF4-FFF2-40B4-BE49-F238E27FC236}">
                <a16:creationId xmlns:a16="http://schemas.microsoft.com/office/drawing/2014/main" id="{A8775ACE-53B6-51F7-689E-C604152CD467}"/>
              </a:ext>
            </a:extLst>
          </p:cNvPr>
          <p:cNvSpPr txBox="1"/>
          <p:nvPr/>
        </p:nvSpPr>
        <p:spPr>
          <a:xfrm>
            <a:off x="895396" y="34385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2;p27">
            <a:extLst>
              <a:ext uri="{FF2B5EF4-FFF2-40B4-BE49-F238E27FC236}">
                <a16:creationId xmlns:a16="http://schemas.microsoft.com/office/drawing/2014/main" id="{B449C0C4-A48F-1FA6-01E7-0D3507029C11}"/>
              </a:ext>
            </a:extLst>
          </p:cNvPr>
          <p:cNvSpPr txBox="1"/>
          <p:nvPr/>
        </p:nvSpPr>
        <p:spPr>
          <a:xfrm>
            <a:off x="895396" y="38697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3;p27">
            <a:extLst>
              <a:ext uri="{FF2B5EF4-FFF2-40B4-BE49-F238E27FC236}">
                <a16:creationId xmlns:a16="http://schemas.microsoft.com/office/drawing/2014/main" id="{26F80156-05A2-E3D5-D5FA-C52D5115A6E2}"/>
              </a:ext>
            </a:extLst>
          </p:cNvPr>
          <p:cNvSpPr txBox="1"/>
          <p:nvPr/>
        </p:nvSpPr>
        <p:spPr>
          <a:xfrm>
            <a:off x="895396" y="435901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07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CCE5E-4A1C-1505-F5FD-D07A939F22D9}"/>
              </a:ext>
            </a:extLst>
          </p:cNvPr>
          <p:cNvSpPr txBox="1"/>
          <p:nvPr/>
        </p:nvSpPr>
        <p:spPr>
          <a:xfrm>
            <a:off x="1577339" y="1545651"/>
            <a:ext cx="6928485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Setting up EC2 instances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Optimizing instance types and storage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Managing security groups, key pairs, and SSH access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Introduction to serverless computing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Writing and deploying Lambda functions using Python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Automating ETL processes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Triggers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1BDCB8D-E2C8-435A-544D-FC1235DD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F6C76B5-5450-61B2-4819-AD94C1B0E507}"/>
              </a:ext>
            </a:extLst>
          </p:cNvPr>
          <p:cNvSpPr txBox="1"/>
          <p:nvPr/>
        </p:nvSpPr>
        <p:spPr>
          <a:xfrm>
            <a:off x="107974" y="904036"/>
            <a:ext cx="3958700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1B2986C-5BA4-4783-7163-3DACD0BE6B2F}"/>
              </a:ext>
            </a:extLst>
          </p:cNvPr>
          <p:cNvSpPr txBox="1"/>
          <p:nvPr/>
        </p:nvSpPr>
        <p:spPr>
          <a:xfrm>
            <a:off x="4403559" y="904036"/>
            <a:ext cx="396462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the best practice to reduce S3 storage costs for infrequently accessed data?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Standard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Glacier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Use S3 Intelligent-Tiering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Use S3 One Zone-IA</a:t>
            </a:r>
          </a:p>
        </p:txBody>
      </p:sp>
    </p:spTree>
    <p:extLst>
      <p:ext uri="{BB962C8B-B14F-4D97-AF65-F5344CB8AC3E}">
        <p14:creationId xmlns:p14="http://schemas.microsoft.com/office/powerpoint/2010/main" val="1574509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B6FAD-14A2-ADCD-A413-965E3DC52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CE4262-16B4-CB97-E0B4-212C8619FF28}"/>
              </a:ext>
            </a:extLst>
          </p:cNvPr>
          <p:cNvSpPr txBox="1"/>
          <p:nvPr/>
        </p:nvSpPr>
        <p:spPr>
          <a:xfrm>
            <a:off x="775606" y="1372748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S3 Documentation: </a:t>
            </a:r>
            <a:r>
              <a:rPr lang="en-US" dirty="0">
                <a:solidFill>
                  <a:schemeClr val="tx1"/>
                </a:solidFill>
                <a:latin typeface="Avenir"/>
                <a:hlinkClick r:id="rId2"/>
              </a:rPr>
              <a:t>https://aws.amazon.com/s3/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Lifecycle Policy Examples: </a:t>
            </a:r>
            <a:r>
              <a:rPr lang="en-US" dirty="0">
                <a:solidFill>
                  <a:schemeClr val="tx1"/>
                </a:solidFill>
                <a:latin typeface="Avenir"/>
                <a:hlinkClick r:id="rId3"/>
              </a:rPr>
              <a:t>https://docs.aws.amazon.com/AmazonS3/latest/userguide/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Security Best Practices: </a:t>
            </a:r>
            <a:r>
              <a:rPr lang="en-US" dirty="0">
                <a:solidFill>
                  <a:schemeClr val="tx1"/>
                </a:solidFill>
                <a:latin typeface="Avenir"/>
                <a:hlinkClick r:id="rId4"/>
              </a:rPr>
              <a:t>https://aws.amazon.com/architecture/security/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97C66B-8214-AD44-B1A7-2B8D49CCDE5D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References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6D335782-F26C-7A24-14D8-79229355B929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31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82119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468185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3" name="Google Shape;383;p35"/>
          <p:cNvSpPr txBox="1"/>
          <p:nvPr/>
        </p:nvSpPr>
        <p:spPr>
          <a:xfrm>
            <a:off x="1296117" y="2321119"/>
            <a:ext cx="784788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venir"/>
              </a:rPr>
              <a:t>AWS S3 is a versatile and scalable storage service.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venir"/>
              </a:rPr>
              <a:t>Follow best practices for bucket management, security, and data lifecycle.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000" dirty="0">
                <a:latin typeface="Avenir"/>
              </a:rPr>
              <a:t>Leverage S3’s integrations for advanced workflows.</a:t>
            </a:r>
          </a:p>
        </p:txBody>
      </p:sp>
      <p:sp>
        <p:nvSpPr>
          <p:cNvPr id="2" name="Google Shape;311;p27">
            <a:extLst>
              <a:ext uri="{FF2B5EF4-FFF2-40B4-BE49-F238E27FC236}">
                <a16:creationId xmlns:a16="http://schemas.microsoft.com/office/drawing/2014/main" id="{997F450E-2EB3-C4AF-E8C4-FC7EA49654DA}"/>
              </a:ext>
            </a:extLst>
          </p:cNvPr>
          <p:cNvSpPr txBox="1"/>
          <p:nvPr/>
        </p:nvSpPr>
        <p:spPr>
          <a:xfrm>
            <a:off x="731981" y="238490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2;p27">
            <a:extLst>
              <a:ext uri="{FF2B5EF4-FFF2-40B4-BE49-F238E27FC236}">
                <a16:creationId xmlns:a16="http://schemas.microsoft.com/office/drawing/2014/main" id="{85F9D6F0-4A89-7326-B996-D53EA9A1D0B8}"/>
              </a:ext>
            </a:extLst>
          </p:cNvPr>
          <p:cNvSpPr txBox="1"/>
          <p:nvPr/>
        </p:nvSpPr>
        <p:spPr>
          <a:xfrm>
            <a:off x="734469" y="2984944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3;p27">
            <a:extLst>
              <a:ext uri="{FF2B5EF4-FFF2-40B4-BE49-F238E27FC236}">
                <a16:creationId xmlns:a16="http://schemas.microsoft.com/office/drawing/2014/main" id="{2D5585A8-0D0D-90CC-04E2-31387605F7A2}"/>
              </a:ext>
            </a:extLst>
          </p:cNvPr>
          <p:cNvSpPr txBox="1"/>
          <p:nvPr/>
        </p:nvSpPr>
        <p:spPr>
          <a:xfrm>
            <a:off x="746501" y="359568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403576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287218" y="2182093"/>
            <a:ext cx="606569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Why Amazon Redshift for data warehousing?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Amazon Redshift architecture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Amazon Redshift features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11;p27">
            <a:extLst>
              <a:ext uri="{FF2B5EF4-FFF2-40B4-BE49-F238E27FC236}">
                <a16:creationId xmlns:a16="http://schemas.microsoft.com/office/drawing/2014/main" id="{8BA459A2-FB61-6FAE-BDA7-E2FAFE8E9741}"/>
              </a:ext>
            </a:extLst>
          </p:cNvPr>
          <p:cNvSpPr txBox="1"/>
          <p:nvPr/>
        </p:nvSpPr>
        <p:spPr>
          <a:xfrm>
            <a:off x="731981" y="2108178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2;p27">
            <a:extLst>
              <a:ext uri="{FF2B5EF4-FFF2-40B4-BE49-F238E27FC236}">
                <a16:creationId xmlns:a16="http://schemas.microsoft.com/office/drawing/2014/main" id="{574773EE-8A9C-C388-25A5-5621FBDA0C39}"/>
              </a:ext>
            </a:extLst>
          </p:cNvPr>
          <p:cNvSpPr txBox="1"/>
          <p:nvPr/>
        </p:nvSpPr>
        <p:spPr>
          <a:xfrm>
            <a:off x="734469" y="2539769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3;p27">
            <a:extLst>
              <a:ext uri="{FF2B5EF4-FFF2-40B4-BE49-F238E27FC236}">
                <a16:creationId xmlns:a16="http://schemas.microsoft.com/office/drawing/2014/main" id="{5A17F528-129B-A71D-9EE2-AC33A86ACE85}"/>
              </a:ext>
            </a:extLst>
          </p:cNvPr>
          <p:cNvSpPr txBox="1"/>
          <p:nvPr/>
        </p:nvSpPr>
        <p:spPr>
          <a:xfrm>
            <a:off x="746501" y="2982065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13;p27">
            <a:extLst>
              <a:ext uri="{FF2B5EF4-FFF2-40B4-BE49-F238E27FC236}">
                <a16:creationId xmlns:a16="http://schemas.microsoft.com/office/drawing/2014/main" id="{3ACCAED2-E44A-E9B9-1418-E88B1D818152}"/>
              </a:ext>
            </a:extLst>
          </p:cNvPr>
          <p:cNvSpPr txBox="1"/>
          <p:nvPr/>
        </p:nvSpPr>
        <p:spPr>
          <a:xfrm>
            <a:off x="754519" y="338713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581121" y="1036383"/>
            <a:ext cx="4464026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frequently do you use AWS S3 in your projects?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Daily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Weekly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Monthly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Rarely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Never</a:t>
            </a:r>
            <a:endParaRPr lang="en-US" sz="2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/>
        </p:nvSpPr>
        <p:spPr>
          <a:xfrm>
            <a:off x="560116" y="145591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BEB44979-CB78-BE32-891A-24EB78C4C22A}"/>
              </a:ext>
            </a:extLst>
          </p:cNvPr>
          <p:cNvSpPr txBox="1"/>
          <p:nvPr/>
        </p:nvSpPr>
        <p:spPr>
          <a:xfrm>
            <a:off x="1660358" y="2035704"/>
            <a:ext cx="5864786" cy="240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Overview and best practices for Stored Procedures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Creating and managing S3 buckets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Data uploading, versioning, lifecycle management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Security and access management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Integration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11;p27">
            <a:extLst>
              <a:ext uri="{FF2B5EF4-FFF2-40B4-BE49-F238E27FC236}">
                <a16:creationId xmlns:a16="http://schemas.microsoft.com/office/drawing/2014/main" id="{01439F04-2D64-ADD5-AEEF-32E77ED1B0B6}"/>
              </a:ext>
            </a:extLst>
          </p:cNvPr>
          <p:cNvSpPr txBox="1"/>
          <p:nvPr/>
        </p:nvSpPr>
        <p:spPr>
          <a:xfrm>
            <a:off x="1012821" y="2078373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12;p27">
            <a:extLst>
              <a:ext uri="{FF2B5EF4-FFF2-40B4-BE49-F238E27FC236}">
                <a16:creationId xmlns:a16="http://schemas.microsoft.com/office/drawing/2014/main" id="{A44F5073-5EAD-77FE-B4A8-2A47F76CCD04}"/>
              </a:ext>
            </a:extLst>
          </p:cNvPr>
          <p:cNvSpPr txBox="1"/>
          <p:nvPr/>
        </p:nvSpPr>
        <p:spPr>
          <a:xfrm>
            <a:off x="1039373" y="2521672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13;p27">
            <a:extLst>
              <a:ext uri="{FF2B5EF4-FFF2-40B4-BE49-F238E27FC236}">
                <a16:creationId xmlns:a16="http://schemas.microsoft.com/office/drawing/2014/main" id="{A0CFF933-83F3-F9BA-FCB1-DC1F20B0056A}"/>
              </a:ext>
            </a:extLst>
          </p:cNvPr>
          <p:cNvSpPr txBox="1"/>
          <p:nvPr/>
        </p:nvSpPr>
        <p:spPr>
          <a:xfrm>
            <a:off x="1039373" y="3023807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14;p27">
            <a:extLst>
              <a:ext uri="{FF2B5EF4-FFF2-40B4-BE49-F238E27FC236}">
                <a16:creationId xmlns:a16="http://schemas.microsoft.com/office/drawing/2014/main" id="{094C2FF5-421D-1324-EA08-D6CF1A70C206}"/>
              </a:ext>
            </a:extLst>
          </p:cNvPr>
          <p:cNvSpPr txBox="1"/>
          <p:nvPr/>
        </p:nvSpPr>
        <p:spPr>
          <a:xfrm>
            <a:off x="1077474" y="3489886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1;p27">
            <a:extLst>
              <a:ext uri="{FF2B5EF4-FFF2-40B4-BE49-F238E27FC236}">
                <a16:creationId xmlns:a16="http://schemas.microsoft.com/office/drawing/2014/main" id="{B3D0A349-BDE1-14BA-C098-BA14AAF3FEA0}"/>
              </a:ext>
            </a:extLst>
          </p:cNvPr>
          <p:cNvSpPr txBox="1"/>
          <p:nvPr/>
        </p:nvSpPr>
        <p:spPr>
          <a:xfrm>
            <a:off x="1067948" y="3948570"/>
            <a:ext cx="5828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Shape 1">
            <a:extLst>
              <a:ext uri="{FF2B5EF4-FFF2-40B4-BE49-F238E27FC236}">
                <a16:creationId xmlns:a16="http://schemas.microsoft.com/office/drawing/2014/main" id="{214CE67D-4F76-8671-E0F0-E00FEA04E0C7}"/>
              </a:ext>
            </a:extLst>
          </p:cNvPr>
          <p:cNvSpPr txBox="1"/>
          <p:nvPr/>
        </p:nvSpPr>
        <p:spPr>
          <a:xfrm>
            <a:off x="481913" y="2422819"/>
            <a:ext cx="8180173" cy="29786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000" b="1" spc="-125" dirty="0">
                <a:latin typeface="Avenir"/>
              </a:rPr>
              <a:t>Overview and Best Practices for Stored Procedures</a:t>
            </a:r>
          </a:p>
        </p:txBody>
      </p:sp>
      <p:sp>
        <p:nvSpPr>
          <p:cNvPr id="7" name="Google Shape;304;p27">
            <a:extLst>
              <a:ext uri="{FF2B5EF4-FFF2-40B4-BE49-F238E27FC236}">
                <a16:creationId xmlns:a16="http://schemas.microsoft.com/office/drawing/2014/main" id="{C0220E8A-B677-870D-3B14-75ED6DF3B4C8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6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9923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821BF-9AAF-5979-24FF-5C3CA4E43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44D261-0A7A-972C-7053-6A596C55BA7F}"/>
              </a:ext>
            </a:extLst>
          </p:cNvPr>
          <p:cNvSpPr txBox="1"/>
          <p:nvPr/>
        </p:nvSpPr>
        <p:spPr>
          <a:xfrm>
            <a:off x="775606" y="148396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Definition: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Precompiled SQL statements stored in a database.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Executed by calling their name with optional parameters.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Examples: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insertion and updates.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Business logic execution within the database.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D2E8AC-D1F2-2DEA-D78C-5EB734602193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What are Stored Procedures?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DF161E38-9BA5-2A63-BE59-584B4E4477E7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7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1192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10C23-73E6-D153-E52E-5F0079D3F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BDBA82-DB26-95CA-4F6A-A40E60F41C26}"/>
              </a:ext>
            </a:extLst>
          </p:cNvPr>
          <p:cNvSpPr txBox="1"/>
          <p:nvPr/>
        </p:nvSpPr>
        <p:spPr>
          <a:xfrm>
            <a:off x="775606" y="1483961"/>
            <a:ext cx="8368393" cy="19318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Execution Process: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Written and saved in the database.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Invoked via a SQL call.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Processes input parameters and executes SQL commands.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28067-2FFC-28F8-D3B2-2DC3D742E867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How Stored Procedures Work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023910CB-0000-75E8-CDAF-C77019E8E2C9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8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36436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843B3-54D3-B2AE-982C-8CC596CB5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4ED0FE-7359-34CA-24C2-1DBDEA21DF4C}"/>
              </a:ext>
            </a:extLst>
          </p:cNvPr>
          <p:cNvSpPr txBox="1"/>
          <p:nvPr/>
        </p:nvSpPr>
        <p:spPr>
          <a:xfrm>
            <a:off x="775606" y="1372748"/>
            <a:ext cx="8368393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Performance: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Reduced network traffic: Only procedure call is sent.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Optimized query plans: Precompiled for efficiency.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Security: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Centralized access control with permissions.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Reduced risk of SQL injection by parameterized queries.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Maintainability: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Centralized logic simplifies updates.</a:t>
            </a:r>
          </a:p>
          <a:p>
            <a:pPr marL="569913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Reusable across applications.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77BE1F-AABB-85AB-1455-CA5B07D5C4E9}"/>
              </a:ext>
            </a:extLst>
          </p:cNvPr>
          <p:cNvSpPr txBox="1"/>
          <p:nvPr/>
        </p:nvSpPr>
        <p:spPr>
          <a:xfrm>
            <a:off x="775607" y="975896"/>
            <a:ext cx="4351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Benefits of Using Stored Procedures</a:t>
            </a:r>
          </a:p>
        </p:txBody>
      </p:sp>
      <p:sp>
        <p:nvSpPr>
          <p:cNvPr id="3" name="Google Shape;304;p27">
            <a:extLst>
              <a:ext uri="{FF2B5EF4-FFF2-40B4-BE49-F238E27FC236}">
                <a16:creationId xmlns:a16="http://schemas.microsoft.com/office/drawing/2014/main" id="{64701B4F-A810-F7BE-32FA-361568B54AC3}"/>
              </a:ext>
            </a:extLst>
          </p:cNvPr>
          <p:cNvSpPr txBox="1">
            <a:spLocks/>
          </p:cNvSpPr>
          <p:nvPr/>
        </p:nvSpPr>
        <p:spPr>
          <a:xfrm>
            <a:off x="8524875" y="4891591"/>
            <a:ext cx="452137" cy="251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90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9</a:t>
            </a:fld>
            <a:endParaRPr lang="en-IN" sz="90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2295255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1065</Words>
  <Application>Microsoft Office PowerPoint</Application>
  <PresentationFormat>On-screen Show (16:9)</PresentationFormat>
  <Paragraphs>234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EB Garamond SemiBold</vt:lpstr>
      <vt:lpstr>Arial</vt:lpstr>
      <vt:lpstr>Calibri</vt:lpstr>
      <vt:lpstr>Courier New</vt:lpstr>
      <vt:lpstr>Avenir</vt:lpstr>
      <vt:lpstr>Proxima Nova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16</cp:revision>
  <dcterms:modified xsi:type="dcterms:W3CDTF">2025-03-05T03:36:46Z</dcterms:modified>
</cp:coreProperties>
</file>